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910fpsb\groups\DPFS\FORMACAO\ESTAT&#205;STICA\Portal\2020\Dados%201&#186;%20Semest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910fpsb\groups\DPFS\FORMACAO\ESTAT&#205;STICA\Portal\2020\Dados%201&#186;%20Semest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910fpsb\groups\DPFS\FORMACAO\ESTAT&#205;STICA\Portal\2020\Dados%201&#186;%20Se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2200" b="1" dirty="0">
                <a:solidFill>
                  <a:schemeClr val="bg1"/>
                </a:solidFill>
              </a:rPr>
              <a:t>Formação de Bombeiros 1º </a:t>
            </a:r>
            <a:r>
              <a:rPr lang="en-US" sz="2200" b="1" dirty="0" err="1">
                <a:solidFill>
                  <a:schemeClr val="bg1"/>
                </a:solidFill>
              </a:rPr>
              <a:t>Semestre</a:t>
            </a:r>
            <a:r>
              <a:rPr lang="en-US" sz="2200" b="1" dirty="0">
                <a:solidFill>
                  <a:schemeClr val="bg1"/>
                </a:solidFill>
              </a:rPr>
              <a:t>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'Dados 1º Semestre'!$B$5:$B$16</c:f>
              <c:strCache>
                <c:ptCount val="12"/>
                <c:pt idx="0">
                  <c:v>TAT</c:v>
                </c:pt>
                <c:pt idx="1">
                  <c:v>RTAT</c:v>
                </c:pt>
                <c:pt idx="2">
                  <c:v>RTAS</c:v>
                </c:pt>
                <c:pt idx="3">
                  <c:v>SD</c:v>
                </c:pt>
                <c:pt idx="4">
                  <c:v>RSD</c:v>
                </c:pt>
                <c:pt idx="5">
                  <c:v>SGA</c:v>
                </c:pt>
                <c:pt idx="6">
                  <c:v>RSGA</c:v>
                </c:pt>
                <c:pt idx="7">
                  <c:v>SGO - I</c:v>
                </c:pt>
                <c:pt idx="8">
                  <c:v>SBV-D COM EDU</c:v>
                </c:pt>
                <c:pt idx="9">
                  <c:v>IIEC</c:v>
                </c:pt>
                <c:pt idx="10">
                  <c:v>LMH</c:v>
                </c:pt>
                <c:pt idx="11">
                  <c:v>IIB</c:v>
                </c:pt>
              </c:strCache>
            </c:strRef>
          </c:cat>
          <c:val>
            <c:numRef>
              <c:f>'Dados 1º Semestre'!$C$5:$C$16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11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1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96-4790-943C-469B79509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010304"/>
        <c:axId val="109036672"/>
      </c:barChart>
      <c:catAx>
        <c:axId val="109010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09036672"/>
        <c:crosses val="autoZero"/>
        <c:auto val="1"/>
        <c:lblAlgn val="ctr"/>
        <c:lblOffset val="100"/>
        <c:noMultiLvlLbl val="0"/>
      </c:catAx>
      <c:valAx>
        <c:axId val="10903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0901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 b="1">
                <a:solidFill>
                  <a:schemeClr val="bg1"/>
                </a:solidFill>
              </a:defRPr>
            </a:pPr>
            <a:r>
              <a:rPr lang="pt-PT" sz="2200" b="1">
                <a:solidFill>
                  <a:schemeClr val="bg1"/>
                </a:solidFill>
              </a:rPr>
              <a:t>Formação Saúde 1º Semestre de 2020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cat>
            <c:strRef>
              <c:f>'Dados 1º Semestre Saúde'!$B$5:$B$6</c:f>
              <c:strCache>
                <c:ptCount val="2"/>
                <c:pt idx="0">
                  <c:v>SAVC</c:v>
                </c:pt>
                <c:pt idx="1">
                  <c:v>SBV-DAE Prof. Saúde </c:v>
                </c:pt>
              </c:strCache>
            </c:strRef>
          </c:cat>
          <c:val>
            <c:numRef>
              <c:f>'Dados 1º Semestre Saúde'!$C$5:$C$6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B-475E-B46C-8F1C1276C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33280"/>
        <c:axId val="109234816"/>
      </c:barChart>
      <c:catAx>
        <c:axId val="10923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pt-PT"/>
          </a:p>
        </c:txPr>
        <c:crossAx val="109234816"/>
        <c:crosses val="autoZero"/>
        <c:auto val="1"/>
        <c:lblAlgn val="ctr"/>
        <c:lblOffset val="100"/>
        <c:noMultiLvlLbl val="0"/>
      </c:catAx>
      <c:valAx>
        <c:axId val="109234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pt-PT"/>
          </a:p>
        </c:txPr>
        <c:crossAx val="109233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>
                <a:solidFill>
                  <a:schemeClr val="bg1"/>
                </a:solidFill>
              </a:defRPr>
            </a:pPr>
            <a:r>
              <a:rPr lang="pt-PT" sz="2200">
                <a:solidFill>
                  <a:schemeClr val="bg1"/>
                </a:solidFill>
              </a:rPr>
              <a:t>Formação</a:t>
            </a:r>
            <a:r>
              <a:rPr lang="pt-PT" sz="2200" baseline="0">
                <a:solidFill>
                  <a:schemeClr val="bg1"/>
                </a:solidFill>
              </a:rPr>
              <a:t> Outras Entidades 1º Semestre 2020</a:t>
            </a:r>
            <a:endParaRPr lang="pt-PT" sz="2200">
              <a:solidFill>
                <a:schemeClr val="bg1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</c:spPr>
          <c:invertIfNegative val="0"/>
          <c:cat>
            <c:strRef>
              <c:f>'Dados 1º Semestre Outras Ent.'!$B$5:$B$8</c:f>
              <c:strCache>
                <c:ptCount val="4"/>
                <c:pt idx="0">
                  <c:v>SBV-D Leigos</c:v>
                </c:pt>
                <c:pt idx="1">
                  <c:v>PS</c:v>
                </c:pt>
                <c:pt idx="2">
                  <c:v>Meios 1ª Int</c:v>
                </c:pt>
                <c:pt idx="3">
                  <c:v>IIB</c:v>
                </c:pt>
              </c:strCache>
            </c:strRef>
          </c:cat>
          <c:val>
            <c:numRef>
              <c:f>'Dados 1º Semestre Outras Ent.'!$C$5:$C$8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6-475E-9917-2E28A5867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51200"/>
        <c:axId val="109277568"/>
      </c:barChart>
      <c:catAx>
        <c:axId val="10925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pt-PT"/>
          </a:p>
        </c:txPr>
        <c:crossAx val="109277568"/>
        <c:crosses val="autoZero"/>
        <c:auto val="1"/>
        <c:lblAlgn val="ctr"/>
        <c:lblOffset val="100"/>
        <c:noMultiLvlLbl val="0"/>
      </c:catAx>
      <c:valAx>
        <c:axId val="109277568"/>
        <c:scaling>
          <c:orientation val="minMax"/>
          <c:max val="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pt-PT"/>
          </a:p>
        </c:txPr>
        <c:crossAx val="109251200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AE07-F09B-4BC6-AF66-429C0D6CE32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43BBA-DA3E-45CF-94F7-CB48D34957C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671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43BBA-DA3E-45CF-94F7-CB48D34957C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7656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43BBA-DA3E-45CF-94F7-CB48D34957C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397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662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61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559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466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927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856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799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714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94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229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920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1F95-B1F4-4D79-A63E-4D675784A0D3}" type="datetimeFigureOut">
              <a:rPr lang="pt-PT" smtClean="0"/>
              <a:t>03/07/2020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0AFAB-4EDB-48CC-899D-789942F696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957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5880347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42 cursos destinados a bombeiros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756908"/>
              </p:ext>
            </p:extLst>
          </p:nvPr>
        </p:nvGraphicFramePr>
        <p:xfrm>
          <a:off x="359532" y="1599252"/>
          <a:ext cx="8424936" cy="4465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446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87624" y="573325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8 cursos destinados a Profissionais de Saúde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023452"/>
              </p:ext>
            </p:extLst>
          </p:nvPr>
        </p:nvGraphicFramePr>
        <p:xfrm>
          <a:off x="683568" y="1772816"/>
          <a:ext cx="76328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311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187624" y="5850295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8 cursos destinados a entidades públicas e privadas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539887"/>
              </p:ext>
            </p:extLst>
          </p:nvPr>
        </p:nvGraphicFramePr>
        <p:xfrm>
          <a:off x="647564" y="1844824"/>
          <a:ext cx="78488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7062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40</Words>
  <Application>Microsoft Office PowerPoint</Application>
  <PresentationFormat>Apresentação no Ecrã (4:3)</PresentationFormat>
  <Paragraphs>8</Paragraphs>
  <Slides>3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Company>Governo Regional dos Acores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Sonia FBP. Teixeira</dc:creator>
  <cp:lastModifiedBy>Rita ML. Alves</cp:lastModifiedBy>
  <cp:revision>36</cp:revision>
  <cp:lastPrinted>2018-04-02T15:00:31Z</cp:lastPrinted>
  <dcterms:created xsi:type="dcterms:W3CDTF">2018-02-20T16:45:41Z</dcterms:created>
  <dcterms:modified xsi:type="dcterms:W3CDTF">2020-07-03T09:26:15Z</dcterms:modified>
</cp:coreProperties>
</file>